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5" r:id="rId10"/>
    <p:sldId id="269" r:id="rId11"/>
    <p:sldId id="264" r:id="rId12"/>
    <p:sldId id="266" r:id="rId13"/>
    <p:sldId id="268" r:id="rId14"/>
    <p:sldId id="267" r:id="rId15"/>
    <p:sldId id="272" r:id="rId16"/>
    <p:sldId id="271" r:id="rId17"/>
    <p:sldId id="270" r:id="rId18"/>
    <p:sldId id="276" r:id="rId19"/>
    <p:sldId id="274" r:id="rId20"/>
    <p:sldId id="275" r:id="rId21"/>
    <p:sldId id="273" r:id="rId22"/>
    <p:sldId id="278" r:id="rId23"/>
    <p:sldId id="277" r:id="rId24"/>
    <p:sldId id="279" r:id="rId25"/>
    <p:sldId id="281" r:id="rId26"/>
    <p:sldId id="280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F7D6C7-BDF4-4E83-BD90-BB0982AD912D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0561A6-9996-4EA7-AFFC-EC4E565C11C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6480048" cy="2301240"/>
          </a:xfrm>
        </p:spPr>
        <p:txBody>
          <a:bodyPr/>
          <a:lstStyle/>
          <a:p>
            <a:r>
              <a:rPr lang="hu-HU" dirty="0" smtClean="0"/>
              <a:t>Voltaire (1694-1778)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6480048" cy="1752600"/>
          </a:xfrm>
        </p:spPr>
        <p:txBody>
          <a:bodyPr/>
          <a:lstStyle/>
          <a:p>
            <a:r>
              <a:rPr lang="hu-HU" dirty="0" err="1" smtClean="0"/>
              <a:t>Candide</a:t>
            </a:r>
            <a:r>
              <a:rPr lang="hu-HU" dirty="0" smtClean="0"/>
              <a:t>, vagy az optimizmus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lum bright="46000"/>
            <a:grayscl/>
          </a:blip>
          <a:srcRect/>
          <a:stretch>
            <a:fillRect/>
          </a:stretch>
        </p:blipFill>
        <p:spPr bwMode="auto">
          <a:xfrm>
            <a:off x="0" y="61913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588125" y="1557338"/>
            <a:ext cx="2889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 flipV="1">
            <a:off x="6300788" y="1557338"/>
            <a:ext cx="57626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5795963" y="1628775"/>
            <a:ext cx="576262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3132138" y="2205038"/>
            <a:ext cx="2663825" cy="302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5795963" y="1989138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843213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2843213" y="4652963"/>
            <a:ext cx="288925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2843213" y="4005263"/>
            <a:ext cx="388937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6156325" y="1844675"/>
            <a:ext cx="576263" cy="2305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 flipV="1">
            <a:off x="6011863" y="1484313"/>
            <a:ext cx="144462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6516688" y="1989138"/>
            <a:ext cx="792162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6084888" y="1484313"/>
            <a:ext cx="503237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Tézisregény</a:t>
            </a:r>
          </a:p>
          <a:p>
            <a:pPr lvl="1"/>
            <a:r>
              <a:rPr lang="hu-HU" dirty="0" smtClean="0"/>
              <a:t>Egy filozófiai nézet támogatása vagy cáfolása céljából írt regény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Candide</a:t>
            </a:r>
            <a:r>
              <a:rPr lang="hu-HU" dirty="0" smtClean="0"/>
              <a:t> </a:t>
            </a:r>
            <a:r>
              <a:rPr lang="hu-HU" dirty="0" err="1" smtClean="0"/>
              <a:t>Leibnitz</a:t>
            </a:r>
            <a:r>
              <a:rPr lang="hu-HU" dirty="0" smtClean="0"/>
              <a:t> tételére ad választ, melyben pont az ellentétét állítja, mint a híres ‘optimizmus törvénye’.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3861048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Az optimizmus törvényét sok támadás érte. 1755-ben, a lisszaboni földrengés kapcsán merült fel, hogy ha Isten jó, akkor hogy engedhet meg ilyen borzalmakat. Ez a földrengés a műben is szerepel.</a:t>
            </a:r>
            <a:endParaRPr lang="hu-HU" sz="2000" dirty="0">
              <a:solidFill>
                <a:srgbClr val="FFFF00"/>
              </a:solidFill>
            </a:endParaRPr>
          </a:p>
        </p:txBody>
      </p:sp>
      <p:pic>
        <p:nvPicPr>
          <p:cNvPr id="5" name="Picture 4" descr="lisbon earthquake4 (fir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8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Az optimizmus törvénye kimondja, hogy mivel a világot Isten teremtette, ezért az minden lehetséges világok legjobbika.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err="1" smtClean="0"/>
              <a:t>Candide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 </a:t>
            </a:r>
            <a:r>
              <a:rPr lang="hu-HU" dirty="0" err="1" smtClean="0"/>
              <a:t>Candide</a:t>
            </a:r>
            <a:r>
              <a:rPr lang="hu-HU" dirty="0" smtClean="0"/>
              <a:t> cselekménye </a:t>
            </a:r>
            <a:r>
              <a:rPr lang="hu-HU" dirty="0" err="1" smtClean="0"/>
              <a:t>Westfáliában</a:t>
            </a:r>
            <a:r>
              <a:rPr lang="hu-HU" dirty="0" smtClean="0"/>
              <a:t> kezdődik. Itt ismerjük meg a főbb szereplőket: </a:t>
            </a:r>
            <a:r>
              <a:rPr lang="hu-HU" dirty="0" err="1" smtClean="0"/>
              <a:t>Candide-ot</a:t>
            </a:r>
            <a:r>
              <a:rPr lang="hu-HU" dirty="0" smtClean="0"/>
              <a:t>, </a:t>
            </a:r>
            <a:r>
              <a:rPr lang="hu-HU" dirty="0" err="1" smtClean="0"/>
              <a:t>Panglosst</a:t>
            </a:r>
            <a:r>
              <a:rPr lang="hu-HU" dirty="0" smtClean="0"/>
              <a:t> és Kunigundát.</a:t>
            </a:r>
          </a:p>
          <a:p>
            <a:endParaRPr lang="hu-HU" dirty="0"/>
          </a:p>
        </p:txBody>
      </p:sp>
      <p:pic>
        <p:nvPicPr>
          <p:cNvPr id="4" name="Kép 3" descr="1210141472_westfalia_sede_munici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5308212" cy="397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4978896" cy="5688632"/>
          </a:xfrm>
        </p:spPr>
        <p:txBody>
          <a:bodyPr/>
          <a:lstStyle/>
          <a:p>
            <a:r>
              <a:rPr lang="hu-HU" dirty="0" err="1" smtClean="0"/>
              <a:t>Pangloss</a:t>
            </a:r>
            <a:r>
              <a:rPr lang="hu-HU" dirty="0" smtClean="0"/>
              <a:t> mester – </a:t>
            </a:r>
            <a:r>
              <a:rPr lang="hu-HU" dirty="0" err="1" smtClean="0"/>
              <a:t>Candide</a:t>
            </a:r>
            <a:r>
              <a:rPr lang="hu-HU" dirty="0" smtClean="0"/>
              <a:t> házi tanítója - képviseli </a:t>
            </a:r>
            <a:r>
              <a:rPr lang="hu-HU" dirty="0" err="1" smtClean="0"/>
              <a:t>Leibnitz</a:t>
            </a:r>
            <a:r>
              <a:rPr lang="hu-HU" dirty="0" smtClean="0"/>
              <a:t> tételét. A mű végéig nem változik meg nézőpontja, hogy a lehetséges legjobb világban élünk</a:t>
            </a:r>
            <a:endParaRPr lang="hu-HU" dirty="0"/>
          </a:p>
        </p:txBody>
      </p:sp>
      <p:pic>
        <p:nvPicPr>
          <p:cNvPr id="4" name="Kép 3" descr="slideshow_03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980728"/>
            <a:ext cx="37338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33265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„Nyilvánvaló, mondogatta, hogy a dolgok nem lehetnek másformák; mert minden bizonyos célra lévén alkotva, szükségképen a legjobb célra is alkottatott minden. Ne feledjük el, hogy például az orr a pápaszem hordására való és hát </a:t>
            </a:r>
            <a:r>
              <a:rPr lang="hu-HU" sz="2400" dirty="0" err="1" smtClean="0">
                <a:solidFill>
                  <a:srgbClr val="FFFF00"/>
                </a:solidFill>
              </a:rPr>
              <a:t>ime</a:t>
            </a:r>
            <a:r>
              <a:rPr lang="hu-HU" sz="2400" dirty="0" smtClean="0">
                <a:solidFill>
                  <a:srgbClr val="FFFF00"/>
                </a:solidFill>
              </a:rPr>
              <a:t> - van is pápaszemünk; a lábak szemmel láthatólag arra teremttettek, hogy csizmát </a:t>
            </a:r>
            <a:r>
              <a:rPr lang="hu-HU" sz="2400" dirty="0" err="1" smtClean="0">
                <a:solidFill>
                  <a:srgbClr val="FFFF00"/>
                </a:solidFill>
              </a:rPr>
              <a:t>huzzunk</a:t>
            </a:r>
            <a:r>
              <a:rPr lang="hu-HU" sz="2400" dirty="0" smtClean="0">
                <a:solidFill>
                  <a:srgbClr val="FFFF00"/>
                </a:solidFill>
              </a:rPr>
              <a:t> rájuk, és viselünk is csizmát; a kövek azért vannak, hogy megfaragván kastélyokat </a:t>
            </a:r>
            <a:r>
              <a:rPr lang="hu-HU" sz="2400" dirty="0" err="1" smtClean="0">
                <a:solidFill>
                  <a:srgbClr val="FFFF00"/>
                </a:solidFill>
              </a:rPr>
              <a:t>épitsünk</a:t>
            </a:r>
            <a:r>
              <a:rPr lang="hu-HU" sz="2400" dirty="0" smtClean="0">
                <a:solidFill>
                  <a:srgbClr val="FFFF00"/>
                </a:solidFill>
              </a:rPr>
              <a:t> belőlük, és lám a méltóságos báró </a:t>
            </a:r>
            <a:r>
              <a:rPr lang="hu-HU" sz="2400" dirty="0" err="1" smtClean="0">
                <a:solidFill>
                  <a:srgbClr val="FFFF00"/>
                </a:solidFill>
              </a:rPr>
              <a:t>urnak</a:t>
            </a:r>
            <a:r>
              <a:rPr lang="hu-HU" sz="2400" dirty="0" smtClean="0">
                <a:solidFill>
                  <a:srgbClr val="FFFF00"/>
                </a:solidFill>
              </a:rPr>
              <a:t> valóban </a:t>
            </a:r>
            <a:r>
              <a:rPr lang="hu-HU" sz="2400" dirty="0" err="1" smtClean="0">
                <a:solidFill>
                  <a:srgbClr val="FFFF00"/>
                </a:solidFill>
              </a:rPr>
              <a:t>gyönyörü</a:t>
            </a:r>
            <a:r>
              <a:rPr lang="hu-HU" sz="2400" dirty="0" smtClean="0">
                <a:solidFill>
                  <a:srgbClr val="FFFF00"/>
                </a:solidFill>
              </a:rPr>
              <a:t> kastélya van; a vidék legelső báróját a legszebb lakás illeti meg; a disznó arra való, hogy megegyük és esszük is egész éven át; mindezeknek </a:t>
            </a:r>
            <a:r>
              <a:rPr lang="hu-HU" sz="2400" dirty="0" err="1" smtClean="0">
                <a:solidFill>
                  <a:srgbClr val="FFFF00"/>
                </a:solidFill>
              </a:rPr>
              <a:t>következéseképen</a:t>
            </a:r>
            <a:r>
              <a:rPr lang="hu-HU" sz="2400" dirty="0" smtClean="0">
                <a:solidFill>
                  <a:srgbClr val="FFFF00"/>
                </a:solidFill>
              </a:rPr>
              <a:t>: aki azt </a:t>
            </a:r>
            <a:r>
              <a:rPr lang="hu-HU" sz="2400" dirty="0" err="1" smtClean="0">
                <a:solidFill>
                  <a:srgbClr val="FFFF00"/>
                </a:solidFill>
              </a:rPr>
              <a:t>állitotta</a:t>
            </a:r>
            <a:r>
              <a:rPr lang="hu-HU" sz="2400" dirty="0" smtClean="0">
                <a:solidFill>
                  <a:srgbClr val="FFFF00"/>
                </a:solidFill>
              </a:rPr>
              <a:t>, hogy minden jól van a világon, ostobaságot beszélt, azt kellett volna mondania, hogy minden a legjobban van.”</a:t>
            </a:r>
            <a:endParaRPr lang="hu-H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lideshow_04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836712"/>
            <a:ext cx="3619500" cy="4838700"/>
          </a:xfrm>
        </p:spPr>
      </p:pic>
      <p:sp>
        <p:nvSpPr>
          <p:cNvPr id="6" name="Szövegdoboz 5"/>
          <p:cNvSpPr txBox="1"/>
          <p:nvPr/>
        </p:nvSpPr>
        <p:spPr>
          <a:xfrm>
            <a:off x="179512" y="404664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Kunigunda és </a:t>
            </a:r>
            <a:r>
              <a:rPr lang="hu-HU" sz="3200" dirty="0" err="1" smtClean="0"/>
              <a:t>Candide</a:t>
            </a:r>
            <a:r>
              <a:rPr lang="hu-HU" sz="3200" dirty="0" smtClean="0"/>
              <a:t> szeretik egymást, egy spanyolfal mögött megfogták egymás kezét, ezért </a:t>
            </a:r>
            <a:r>
              <a:rPr lang="hu-HU" sz="3200" dirty="0" err="1" smtClean="0"/>
              <a:t>Candidenak</a:t>
            </a:r>
            <a:r>
              <a:rPr lang="hu-HU" sz="3200" dirty="0" smtClean="0"/>
              <a:t> el kell hagynia a kastélyt.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/>
          <a:lstStyle/>
          <a:p>
            <a:pPr marL="36576" indent="0" algn="just">
              <a:buNone/>
            </a:pPr>
            <a:r>
              <a:rPr lang="hu-HU" dirty="0" err="1" smtClean="0"/>
              <a:t>Candide</a:t>
            </a:r>
            <a:r>
              <a:rPr lang="hu-HU" dirty="0" smtClean="0"/>
              <a:t> ezután különféle kalandokba keveredik. Kalandjai során találkozik az emberi nyomorúsággal és a képmutatással.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7272808" cy="407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721499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Lisszabonban például a földrengést Isten büntetésének tartják, és az eretneküldözéssel válaszolnak rá: </a:t>
            </a:r>
            <a:r>
              <a:rPr lang="hu-HU" dirty="0" err="1" smtClean="0"/>
              <a:t>Candide-ot</a:t>
            </a:r>
            <a:r>
              <a:rPr lang="hu-HU" dirty="0" smtClean="0"/>
              <a:t> és </a:t>
            </a:r>
            <a:r>
              <a:rPr lang="hu-HU" dirty="0" err="1" smtClean="0"/>
              <a:t>Panglosst</a:t>
            </a:r>
            <a:r>
              <a:rPr lang="hu-HU" dirty="0" smtClean="0"/>
              <a:t> is megvádolják.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7"/>
            <a:ext cx="6120680" cy="405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48680"/>
            <a:ext cx="7673280" cy="5577483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A lisszaboni földrengés indította Voltaire-t a mű megírására. 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80825"/>
            <a:ext cx="7164288" cy="483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‘Minél többet olvasok, annál inkább meggyőződök róla, hogy semmit sem tudok’ 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07904" y="18448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‘Inkább kérdései alapján ítéld meg az embert, mintsem válaszai alapján’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3507" y="300557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‘Csak egyféleképpen imádkoztam életemben: Istenem tedd ellenségeimet nevetségessé! Isten meghallgatott.’ 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103440" y="40050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‘Isten komédiát játszik egy olyan közönségnek, akik túlságosan félnek ahhoz, hogy nevessenek’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0" name="Kép 9" descr="volta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-171400"/>
            <a:ext cx="3384376" cy="478889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46754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‘Életünk első felében az egészségünket áldozzuk fel a pénz megszerzéséért, a második felében a pénzünket áldozzuk az egészség visszaszerzéséért.’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21499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Csak egy helyről ír pozitívan Voltaire: Eldorádóról. Itt nincs intézményesített vallás, mindenki  egyénileg fordul Istenhez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912768" cy="436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 algn="just">
              <a:buNone/>
            </a:pPr>
            <a:r>
              <a:rPr lang="hu-HU" dirty="0" smtClean="0">
                <a:solidFill>
                  <a:srgbClr val="00B050"/>
                </a:solidFill>
              </a:rPr>
              <a:t>Voltaire nem csak az egyházzal szemben volt kritikus, hanem az ateistákkal szemben is. Szerinte az ateizmus erkölcsi relativizmushoz vezet.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024336" cy="377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60648"/>
            <a:ext cx="7673280" cy="5865515"/>
          </a:xfrm>
        </p:spPr>
        <p:txBody>
          <a:bodyPr/>
          <a:lstStyle/>
          <a:p>
            <a:pPr marL="36576" indent="0" algn="just">
              <a:buNone/>
            </a:pPr>
            <a:r>
              <a:rPr lang="hu-HU" dirty="0" smtClean="0"/>
              <a:t>Eldorádóban a tudományok is fontos szerepet kapnak, a pénz azonban értéktelen, a kisgyerekek drágakövekkel játszadoznak.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4680520" cy="4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48680"/>
            <a:ext cx="8208912" cy="5721499"/>
          </a:xfrm>
        </p:spPr>
        <p:txBody>
          <a:bodyPr/>
          <a:lstStyle/>
          <a:p>
            <a:pPr marL="36576" indent="0">
              <a:buNone/>
            </a:pPr>
            <a:r>
              <a:rPr lang="hu-HU" dirty="0" err="1" smtClean="0"/>
              <a:t>Candide</a:t>
            </a:r>
            <a:r>
              <a:rPr lang="hu-HU" dirty="0" smtClean="0"/>
              <a:t> a mű végén Törökországban telepedik le. A mű üzenete: „műveljük kertjeinket”.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5832648" cy="38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A dolgos élet távol tartja a rosszat  az ember életétől:</a:t>
            </a:r>
          </a:p>
          <a:p>
            <a:pPr marL="36576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Szerinted mik a legrosszabb dolgok az életben, amitől óvakodnunk kell?</a:t>
            </a:r>
          </a:p>
        </p:txBody>
      </p:sp>
    </p:spTree>
    <p:extLst>
      <p:ext uri="{BB962C8B-B14F-4D97-AF65-F5344CB8AC3E}">
        <p14:creationId xmlns:p14="http://schemas.microsoft.com/office/powerpoint/2010/main" val="17899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A szükséget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2587"/>
            <a:ext cx="5334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Az unalmat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És a bűnt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52599"/>
            <a:ext cx="6912768" cy="42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>
              <a:buNone/>
            </a:pPr>
            <a:r>
              <a:rPr lang="hu-HU" dirty="0" smtClean="0"/>
              <a:t>Voltaire stílusára az irónia és a </a:t>
            </a:r>
            <a:r>
              <a:rPr lang="hu-HU" dirty="0" err="1" smtClean="0"/>
              <a:t>sztairikus</a:t>
            </a:r>
            <a:r>
              <a:rPr lang="hu-HU" dirty="0" smtClean="0"/>
              <a:t> hangnem jellemző.</a:t>
            </a:r>
          </a:p>
          <a:p>
            <a:pPr marL="36576" indent="0">
              <a:buNone/>
            </a:pPr>
            <a:r>
              <a:rPr lang="hu-HU" dirty="0" smtClean="0">
                <a:solidFill>
                  <a:srgbClr val="FFFF00"/>
                </a:solidFill>
              </a:rPr>
              <a:t>Irónia:  </a:t>
            </a:r>
            <a:r>
              <a:rPr lang="hu-HU" dirty="0">
                <a:solidFill>
                  <a:srgbClr val="FFFF00"/>
                </a:solidFill>
              </a:rPr>
              <a:t>a beszélő az ellenkezőjét mondja annak, amit gondol (pl. a tagadás állítás formájában</a:t>
            </a:r>
            <a:r>
              <a:rPr lang="hu-HU" dirty="0" smtClean="0">
                <a:solidFill>
                  <a:srgbClr val="FFFF00"/>
                </a:solidFill>
              </a:rPr>
              <a:t>). </a:t>
            </a:r>
            <a:endParaRPr lang="hu-HU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7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marL="36576" indent="0" algn="just">
              <a:buNone/>
            </a:pPr>
            <a:r>
              <a:rPr lang="hu-HU" dirty="0" smtClean="0"/>
              <a:t>Pl.: </a:t>
            </a:r>
            <a:r>
              <a:rPr lang="hu-HU" dirty="0" err="1" smtClean="0"/>
              <a:t>Pangloss</a:t>
            </a:r>
            <a:r>
              <a:rPr lang="hu-HU" dirty="0" smtClean="0"/>
              <a:t> mester a legnagyobb csapások közepette is azt mondogatja, hogy minden a legnagyobb rendben van, de az olvasó egyre kevésbé hiszi ezt 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1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7601272" cy="5937523"/>
          </a:xfrm>
        </p:spPr>
        <p:txBody>
          <a:bodyPr/>
          <a:lstStyle/>
          <a:p>
            <a:r>
              <a:rPr lang="hu-HU" dirty="0" smtClean="0"/>
              <a:t>Párizsban született Francois-Marie </a:t>
            </a:r>
            <a:r>
              <a:rPr lang="hu-HU" dirty="0" err="1" smtClean="0"/>
              <a:t>Arouet</a:t>
            </a:r>
            <a:r>
              <a:rPr lang="hu-HU" dirty="0" smtClean="0"/>
              <a:t> néven, jómódú polgári családban. A párizsi jezsuita kollégiumban tanult, majd ügyvédi irodában dolgozott. </a:t>
            </a:r>
            <a:endParaRPr lang="hu-HU" dirty="0"/>
          </a:p>
        </p:txBody>
      </p:sp>
      <p:pic>
        <p:nvPicPr>
          <p:cNvPr id="4" name="Kép 3" descr="Lycee_Louis-le-Gr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257733" cy="4392488"/>
          </a:xfrm>
          <a:prstGeom prst="rect">
            <a:avLst/>
          </a:prstGeom>
        </p:spPr>
      </p:pic>
      <p:pic>
        <p:nvPicPr>
          <p:cNvPr id="6" name="Kép 5" descr="9437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Többször összetűzésbe kerül magasabb rangú emberekkel, előbb a Bastille-ban raboskodik, majd Angliába száműzik.</a:t>
            </a:r>
            <a:endParaRPr lang="hu-HU" dirty="0"/>
          </a:p>
        </p:txBody>
      </p:sp>
      <p:pic>
        <p:nvPicPr>
          <p:cNvPr id="4" name="Kép 3" descr="Place_de_la_Bastille,_Paris,_France,_ca._1890-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711550" cy="2721254"/>
          </a:xfrm>
          <a:prstGeom prst="rect">
            <a:avLst/>
          </a:prstGeom>
        </p:spPr>
      </p:pic>
      <p:pic>
        <p:nvPicPr>
          <p:cNvPr id="5" name="Kép 4" descr="intro_paris_bastille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2862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algn="just" fontAlgn="base"/>
            <a:r>
              <a:rPr lang="hu-HU" dirty="0" smtClean="0">
                <a:solidFill>
                  <a:srgbClr val="FFFF00"/>
                </a:solidFill>
              </a:rPr>
              <a:t>Angliában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FF00"/>
                </a:solidFill>
              </a:rPr>
              <a:t>találkozik Swifttel és Alexander Pope-pal. Tanulmányozza Locke filozófiáját és Newton fizikáját. </a:t>
            </a:r>
            <a:r>
              <a:rPr lang="hu-HU" dirty="0" smtClean="0"/>
              <a:t>Anglia társadalmi berendezkedését mintának tekinti az elmaradott Franciaország számára. </a:t>
            </a:r>
          </a:p>
          <a:p>
            <a:pPr fontAlgn="base"/>
            <a:endParaRPr lang="hu-HU" dirty="0" smtClean="0">
              <a:solidFill>
                <a:srgbClr val="FFFF0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3 év száműzetés után tér vissza Franciaországba. 1733-ban megjelenik Filozófiai levelek című műve, melyben a politikai- és vallásszabadság mellett áll ki.</a:t>
            </a:r>
            <a:endParaRPr lang="hu-HU" dirty="0"/>
          </a:p>
        </p:txBody>
      </p:sp>
      <p:pic>
        <p:nvPicPr>
          <p:cNvPr id="4" name="Kép 3" descr="12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060" y="2780928"/>
            <a:ext cx="4704940" cy="3744416"/>
          </a:xfrm>
          <a:prstGeom prst="rect">
            <a:avLst/>
          </a:prstGeom>
        </p:spPr>
      </p:pic>
      <p:pic>
        <p:nvPicPr>
          <p:cNvPr id="5" name="Kép 4" descr="valasztas_uj_fekvo_l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680566" cy="310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1758-ban </a:t>
            </a:r>
            <a:r>
              <a:rPr lang="hu-HU" dirty="0" err="1" smtClean="0"/>
              <a:t>Ferneyben</a:t>
            </a:r>
            <a:r>
              <a:rPr lang="hu-HU" dirty="0" smtClean="0"/>
              <a:t>, Németország, Svájc és Franciaország határán telepedett le. Itt írta többek között </a:t>
            </a:r>
            <a:r>
              <a:rPr lang="hu-HU" dirty="0" err="1" smtClean="0"/>
              <a:t>Candide</a:t>
            </a:r>
            <a:r>
              <a:rPr lang="hu-HU" dirty="0" smtClean="0"/>
              <a:t> című tézisregényét is.</a:t>
            </a:r>
            <a:endParaRPr lang="hu-HU" dirty="0"/>
          </a:p>
        </p:txBody>
      </p:sp>
      <p:pic>
        <p:nvPicPr>
          <p:cNvPr id="5" name="Kép 4" descr="220px-Voltaire_statue,_Fer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2880320" cy="3836063"/>
          </a:xfrm>
          <a:prstGeom prst="rect">
            <a:avLst/>
          </a:prstGeom>
        </p:spPr>
      </p:pic>
      <p:pic>
        <p:nvPicPr>
          <p:cNvPr id="6" name="Kép 5" descr="Nt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852936"/>
            <a:ext cx="3744416" cy="365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hu-HU" dirty="0" smtClean="0"/>
              <a:t>1778-ban ünnepelt költőként tért vissza Párizsba, de még ebben az évben elhunyt. </a:t>
            </a:r>
          </a:p>
          <a:p>
            <a:endParaRPr lang="hu-HU" dirty="0" smtClean="0"/>
          </a:p>
          <a:p>
            <a:pPr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Az egyházat ért kritikái miatt nem temethették egyházi földbe, ezért titokban egy kolostorban temették el Champagne-ban. Csontjait 1791-ben ünnepségek keretében szállították át egy másik nyughelyre, Párizsba, a </a:t>
            </a:r>
            <a:r>
              <a:rPr lang="hu-HU" sz="2400" dirty="0" err="1" smtClean="0">
                <a:solidFill>
                  <a:srgbClr val="FFFF00"/>
                </a:solidFill>
              </a:rPr>
              <a:t>Panthéonba</a:t>
            </a:r>
            <a:r>
              <a:rPr lang="hu-HU" sz="2400" dirty="0" smtClean="0">
                <a:solidFill>
                  <a:srgbClr val="FFFF00"/>
                </a:solidFill>
              </a:rPr>
              <a:t>.</a:t>
            </a:r>
            <a:endParaRPr lang="hu-HU" sz="2400" dirty="0">
              <a:solidFill>
                <a:srgbClr val="FFFF00"/>
              </a:solidFill>
            </a:endParaRPr>
          </a:p>
        </p:txBody>
      </p:sp>
      <p:pic>
        <p:nvPicPr>
          <p:cNvPr id="4" name="Kép 3" descr="pantheon-parizs-latniva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68883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Candide</a:t>
            </a:r>
            <a:r>
              <a:rPr lang="hu-HU" dirty="0" smtClean="0"/>
              <a:t>, vagy az optimizmus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Műfaja: Regény</a:t>
            </a:r>
          </a:p>
          <a:p>
            <a:pPr lvl="1"/>
            <a:r>
              <a:rPr lang="hu-HU" dirty="0" smtClean="0"/>
              <a:t>Pikareszk regény</a:t>
            </a:r>
          </a:p>
          <a:p>
            <a:pPr lvl="1">
              <a:buNone/>
            </a:pPr>
            <a:r>
              <a:rPr lang="hu-HU" dirty="0" smtClean="0"/>
              <a:t>A pikareszk regény a kalandregény egy fajtája, melyben a kalandok sorrendje felcserélhető.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139</TotalTime>
  <Words>728</Words>
  <Application>Microsoft Office PowerPoint</Application>
  <PresentationFormat>Diavetítés a képernyőre (4:3 oldalarány)</PresentationFormat>
  <Paragraphs>44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Franklin Gothic Book</vt:lpstr>
      <vt:lpstr>Wingdings 2</vt:lpstr>
      <vt:lpstr>Technika</vt:lpstr>
      <vt:lpstr>Voltaire (1694-1778)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Candide, vagy az optimizmus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Voltaire</dc:title>
  <dc:creator>Péter</dc:creator>
  <cp:lastModifiedBy>Péter</cp:lastModifiedBy>
  <cp:revision>18</cp:revision>
  <dcterms:created xsi:type="dcterms:W3CDTF">2014-09-22T03:13:37Z</dcterms:created>
  <dcterms:modified xsi:type="dcterms:W3CDTF">2018-05-22T19:26:48Z</dcterms:modified>
</cp:coreProperties>
</file>